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en Dots" charset="1" panose="000000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6" t="0" r="-14096" b="-518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42478" y="1988509"/>
            <a:ext cx="11576772" cy="599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4"/>
              </a:lnSpc>
            </a:pPr>
            <a:r>
              <a:rPr lang="en-US" sz="12456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DATA ANALYSIS WITH POWER BI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873" y="9046346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PRAMOD B 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4133" y="9046346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pramodbhari548@gmail.com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125968" y="3225914"/>
            <a:ext cx="14079189" cy="104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8242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873" y="9046346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PRAMOD B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44133" y="9046346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pramodbhari548@gmail.com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44363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93774" y="2856807"/>
            <a:ext cx="3086100" cy="5446038"/>
            <a:chOff x="0" y="0"/>
            <a:chExt cx="812800" cy="1434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34347"/>
            </a:xfrm>
            <a:custGeom>
              <a:avLst/>
              <a:gdLst/>
              <a:ahLst/>
              <a:cxnLst/>
              <a:rect r="r" b="b" t="t" l="l"/>
              <a:pathLst>
                <a:path h="14343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56224" y="4211521"/>
            <a:ext cx="8188898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TITLE: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1886788">
            <a:off x="16349986" y="3775189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62422" y="712045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56224" y="5105400"/>
            <a:ext cx="7114899" cy="7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 &amp; Profit Performance Dashboard – Superstore Dataset.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529929" y="2933753"/>
            <a:ext cx="3086100" cy="5269946"/>
            <a:chOff x="0" y="0"/>
            <a:chExt cx="812800" cy="1387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65716" y="2484866"/>
            <a:ext cx="6934340" cy="5718833"/>
            <a:chOff x="0" y="0"/>
            <a:chExt cx="1074311" cy="885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149" y="3486131"/>
            <a:ext cx="8188898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 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0434" y="4651759"/>
            <a:ext cx="8074613" cy="282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an interactive Sales &amp; Financial dashboard using Power BI.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key KPIs like Sales, Profit, Growth &amp; Profit Margin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stakeholders to filter by time, region, segment, and category.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 data-driven decisions on product focus and regional strategy.</a:t>
            </a: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15206" y="2402329"/>
            <a:ext cx="6145566" cy="5832701"/>
          </a:xfrm>
          <a:custGeom>
            <a:avLst/>
            <a:gdLst/>
            <a:ahLst/>
            <a:cxnLst/>
            <a:rect r="r" b="b" t="t" l="l"/>
            <a:pathLst>
              <a:path h="5832701" w="6145566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36149" y="3195369"/>
            <a:ext cx="7647473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DATASET         OVERVIEW: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149" y="4916863"/>
            <a:ext cx="8475522" cy="312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2482" indent="-251241" lvl="1">
              <a:lnSpc>
                <a:spcPts val="3095"/>
              </a:lnSpc>
              <a:buFont typeface="Arial"/>
              <a:buChar char="•"/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Source: Kaggle – Superstore Sales Dataset</a:t>
            </a:r>
          </a:p>
          <a:p>
            <a:pPr algn="just" marL="502482" indent="-251241" lvl="1">
              <a:lnSpc>
                <a:spcPts val="3095"/>
              </a:lnSpc>
              <a:buFont typeface="Arial"/>
              <a:buChar char="•"/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Rows: ~9,000+ records (approx – update according to actual)</a:t>
            </a:r>
          </a:p>
          <a:p>
            <a:pPr algn="just" marL="502482" indent="-251241" lvl="1">
              <a:lnSpc>
                <a:spcPts val="3095"/>
              </a:lnSpc>
              <a:buFont typeface="Arial"/>
              <a:buChar char="•"/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columns:</a:t>
            </a:r>
          </a:p>
          <a:p>
            <a:pPr algn="just">
              <a:lnSpc>
                <a:spcPts val="3095"/>
              </a:lnSpc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Date, Ship Date</a:t>
            </a:r>
          </a:p>
          <a:p>
            <a:pPr algn="just">
              <a:lnSpc>
                <a:spcPts val="3095"/>
              </a:lnSpc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Category, Sub-Category, Segment, Region</a:t>
            </a:r>
          </a:p>
          <a:p>
            <a:pPr algn="just">
              <a:lnSpc>
                <a:spcPts val="3095"/>
              </a:lnSpc>
            </a:pP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27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Sales, Profit, Quantity, Discount</a:t>
            </a:r>
          </a:p>
          <a:p>
            <a:pPr algn="just">
              <a:lnSpc>
                <a:spcPts val="309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353593" y="3255891"/>
            <a:ext cx="11580815" cy="111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742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 KPIS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2627" y="4713204"/>
            <a:ext cx="12913155" cy="3063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Sales – Overall revenue generated</a:t>
            </a:r>
          </a:p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Profit – Net profit after costs</a:t>
            </a:r>
          </a:p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Profit Margin % – Profit / Sales × 100</a:t>
            </a:r>
          </a:p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 YoY Growth % – Performance vs last year</a:t>
            </a:r>
          </a:p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Orders – Number of unique orders</a:t>
            </a:r>
          </a:p>
          <a:p>
            <a:pPr algn="ctr">
              <a:lnSpc>
                <a:spcPts val="3463"/>
              </a:lnSpc>
            </a:pPr>
            <a:r>
              <a:rPr lang="en-US" sz="2603" spc="-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Discount % – Discount risk indicator</a:t>
            </a:r>
          </a:p>
          <a:p>
            <a:pPr algn="ctr">
              <a:lnSpc>
                <a:spcPts val="346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6149" y="2637937"/>
            <a:ext cx="10405523" cy="153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8"/>
              </a:lnSpc>
            </a:pPr>
            <a:r>
              <a:rPr lang="en-US" sz="62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DASHBOARD DESIGN &amp; VISUALS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8579" y="4492040"/>
            <a:ext cx="11443748" cy="388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Cards for key KPIs (Sales, Profit, Margin, Growth)</a:t>
            </a:r>
          </a:p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 chart for Sales &amp; Profit trend over time</a:t>
            </a:r>
          </a:p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Bar charts for:</a:t>
            </a:r>
          </a:p>
          <a:p>
            <a:pPr algn="just">
              <a:lnSpc>
                <a:spcPts val="3403"/>
              </a:lnSpc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</a:t>
            </a: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 &amp; Profit by Category / Sub-Category</a:t>
            </a:r>
          </a:p>
          <a:p>
            <a:pPr algn="just">
              <a:lnSpc>
                <a:spcPts val="3403"/>
              </a:lnSpc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</a:t>
            </a: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 by Region</a:t>
            </a:r>
          </a:p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Donut chart for Sales by Segment</a:t>
            </a:r>
          </a:p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Table/Matrix for detailed view by Category &amp; Sub-Category</a:t>
            </a:r>
          </a:p>
          <a:p>
            <a:pPr algn="just" marL="552421" indent="-276211" lvl="1">
              <a:lnSpc>
                <a:spcPts val="3403"/>
              </a:lnSpc>
              <a:buFont typeface="Arial"/>
              <a:buChar char="•"/>
            </a:pPr>
            <a:r>
              <a:rPr lang="en-US" sz="2558" spc="-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Slicers for Year, Region, Segment, Category</a:t>
            </a:r>
          </a:p>
          <a:p>
            <a:pPr algn="just">
              <a:lnSpc>
                <a:spcPts val="340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11052" y="3019148"/>
            <a:ext cx="4522428" cy="5181900"/>
            <a:chOff x="0" y="0"/>
            <a:chExt cx="1191092" cy="1364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1092" cy="1364780"/>
            </a:xfrm>
            <a:custGeom>
              <a:avLst/>
              <a:gdLst/>
              <a:ahLst/>
              <a:cxnLst/>
              <a:rect r="r" b="b" t="t" l="l"/>
              <a:pathLst>
                <a:path h="1364780" w="1191092">
                  <a:moveTo>
                    <a:pt x="0" y="0"/>
                  </a:moveTo>
                  <a:lnTo>
                    <a:pt x="1191092" y="0"/>
                  </a:lnTo>
                  <a:lnTo>
                    <a:pt x="1191092" y="1364780"/>
                  </a:lnTo>
                  <a:lnTo>
                    <a:pt x="0" y="136478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91092" cy="1421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95952" y="2577760"/>
            <a:ext cx="7361429" cy="5623288"/>
            <a:chOff x="0" y="0"/>
            <a:chExt cx="1140478" cy="8711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0478" cy="871194"/>
            </a:xfrm>
            <a:custGeom>
              <a:avLst/>
              <a:gdLst/>
              <a:ahLst/>
              <a:cxnLst/>
              <a:rect r="r" b="b" t="t" l="l"/>
              <a:pathLst>
                <a:path h="871194" w="1140478">
                  <a:moveTo>
                    <a:pt x="0" y="0"/>
                  </a:moveTo>
                  <a:lnTo>
                    <a:pt x="1140478" y="0"/>
                  </a:lnTo>
                  <a:lnTo>
                    <a:pt x="1140478" y="871194"/>
                  </a:lnTo>
                  <a:lnTo>
                    <a:pt x="0" y="871194"/>
                  </a:lnTo>
                  <a:close/>
                </a:path>
              </a:pathLst>
            </a:custGeom>
            <a:blipFill>
              <a:blip r:embed="rId2"/>
              <a:stretch>
                <a:fillRect l="-17900" t="0" r="-1790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966577" y="2796835"/>
            <a:ext cx="7351678" cy="210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14"/>
              </a:lnSpc>
            </a:pPr>
            <a:r>
              <a:rPr lang="en-US" sz="8617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KEY INSIGHTS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3185288">
            <a:off x="15595742" y="262509"/>
            <a:ext cx="4630504" cy="4630504"/>
          </a:xfrm>
          <a:custGeom>
            <a:avLst/>
            <a:gdLst/>
            <a:ahLst/>
            <a:cxnLst/>
            <a:rect r="r" b="b" t="t" l="l"/>
            <a:pathLst>
              <a:path h="4630504" w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68666" y="5095875"/>
            <a:ext cx="8390617" cy="315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9342" indent="-224671" lvl="1">
              <a:lnSpc>
                <a:spcPts val="2768"/>
              </a:lnSpc>
              <a:buFont typeface="Arial"/>
              <a:buChar char="•"/>
            </a:pPr>
            <a:r>
              <a:rPr lang="en-US" sz="2081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category contributes the highest sales, but Office Supplies has better profit margin.</a:t>
            </a:r>
          </a:p>
          <a:p>
            <a:pPr algn="just" marL="449342" indent="-224671" lvl="1">
              <a:lnSpc>
                <a:spcPts val="2768"/>
              </a:lnSpc>
              <a:buFont typeface="Arial"/>
              <a:buChar char="•"/>
            </a:pPr>
            <a:r>
              <a:rPr lang="en-US" sz="2081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West region drives the highest revenue, while Central lags in profit.</a:t>
            </a:r>
          </a:p>
          <a:p>
            <a:pPr algn="just" marL="449342" indent="-224671" lvl="1">
              <a:lnSpc>
                <a:spcPts val="2768"/>
              </a:lnSpc>
              <a:buFont typeface="Arial"/>
              <a:buChar char="•"/>
            </a:pPr>
            <a:r>
              <a:rPr lang="en-US" sz="2081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discounts correlate with lower profit in some sub-categories.</a:t>
            </a:r>
          </a:p>
          <a:p>
            <a:pPr algn="just" marL="449342" indent="-224671" lvl="1">
              <a:lnSpc>
                <a:spcPts val="2768"/>
              </a:lnSpc>
              <a:buFont typeface="Arial"/>
              <a:buChar char="•"/>
            </a:pPr>
            <a:r>
              <a:rPr lang="en-US" sz="2081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Certain sub-categories (e.g., Tables, Machines) show low or negative profit despite good sales.</a:t>
            </a:r>
          </a:p>
          <a:p>
            <a:pPr algn="just">
              <a:lnSpc>
                <a:spcPts val="276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219119" y="2527793"/>
            <a:ext cx="4366808" cy="5343557"/>
            <a:chOff x="0" y="0"/>
            <a:chExt cx="676533" cy="827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6533" cy="827857"/>
            </a:xfrm>
            <a:custGeom>
              <a:avLst/>
              <a:gdLst/>
              <a:ahLst/>
              <a:cxnLst/>
              <a:rect r="r" b="b" t="t" l="l"/>
              <a:pathLst>
                <a:path h="827857" w="676533">
                  <a:moveTo>
                    <a:pt x="0" y="0"/>
                  </a:moveTo>
                  <a:lnTo>
                    <a:pt x="676533" y="0"/>
                  </a:lnTo>
                  <a:lnTo>
                    <a:pt x="676533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4"/>
              <a:stretch>
                <a:fillRect l="-58771" t="0" r="-5877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1277" y="3080574"/>
            <a:ext cx="10000482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RECOMMENDATIONS: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5551" y="4329932"/>
            <a:ext cx="10957027" cy="354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4932" indent="-252466" lvl="1">
              <a:lnSpc>
                <a:spcPts val="3110"/>
              </a:lnSpc>
              <a:buFont typeface="Arial"/>
              <a:buChar char="•"/>
            </a:pPr>
            <a:r>
              <a:rPr lang="en-US" sz="2338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Discounts: Reduce heavy discounting on low-margin sub-categories to improve profit.</a:t>
            </a:r>
          </a:p>
          <a:p>
            <a:pPr algn="just" marL="504932" indent="-252466" lvl="1">
              <a:lnSpc>
                <a:spcPts val="3110"/>
              </a:lnSpc>
              <a:buFont typeface="Arial"/>
              <a:buChar char="•"/>
            </a:pPr>
            <a:r>
              <a:rPr lang="en-US" sz="2338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Regions: Invest more marketing and promotions in high-margin regions and improve strategy for low-performing regions.</a:t>
            </a:r>
          </a:p>
          <a:p>
            <a:pPr algn="just" marL="504932" indent="-252466" lvl="1">
              <a:lnSpc>
                <a:spcPts val="3110"/>
              </a:lnSpc>
              <a:buFont typeface="Arial"/>
              <a:buChar char="•"/>
            </a:pPr>
            <a:r>
              <a:rPr lang="en-US" sz="2338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Strategy: Promote high-margin categories and review pricing/costs of negative-profit sub-categories.</a:t>
            </a:r>
          </a:p>
          <a:p>
            <a:pPr algn="just" marL="504932" indent="-252466" lvl="1">
              <a:lnSpc>
                <a:spcPts val="3110"/>
              </a:lnSpc>
              <a:buFont typeface="Arial"/>
              <a:buChar char="•"/>
            </a:pPr>
            <a:r>
              <a:rPr lang="en-US" sz="2338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 Segments: Identify top segments contributing maximum profit and design targeted loyalty campaigns.</a:t>
            </a:r>
          </a:p>
          <a:p>
            <a:pPr algn="just">
              <a:lnSpc>
                <a:spcPts val="311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6581" y="2671883"/>
            <a:ext cx="6114837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1751" y="4198933"/>
            <a:ext cx="10805289" cy="286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9876" indent="-304938" lvl="1">
              <a:lnSpc>
                <a:spcPts val="3756"/>
              </a:lnSpc>
              <a:buFont typeface="Arial"/>
              <a:buChar char="•"/>
            </a:pPr>
            <a:r>
              <a:rPr lang="en-US" sz="2824" spc="-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dashboard enables quick filtering by time, region, segment, category</a:t>
            </a:r>
          </a:p>
          <a:p>
            <a:pPr algn="just" marL="609876" indent="-304938" lvl="1">
              <a:lnSpc>
                <a:spcPts val="3756"/>
              </a:lnSpc>
              <a:buFont typeface="Arial"/>
              <a:buChar char="•"/>
            </a:pPr>
            <a:r>
              <a:rPr lang="en-US" sz="2824" spc="-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Stakeholders can track Sales, Profit, and Growth in real time</a:t>
            </a:r>
          </a:p>
          <a:p>
            <a:pPr algn="just" marL="609876" indent="-304938" lvl="1">
              <a:lnSpc>
                <a:spcPts val="3756"/>
              </a:lnSpc>
              <a:buFont typeface="Arial"/>
              <a:buChar char="•"/>
            </a:pPr>
            <a:r>
              <a:rPr lang="en-US" sz="2824" spc="-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identifies clear opportunities to improve profitability</a:t>
            </a:r>
          </a:p>
          <a:p>
            <a:pPr algn="just">
              <a:lnSpc>
                <a:spcPts val="375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DAG5JptFv_4</dc:identifier>
  <dcterms:modified xsi:type="dcterms:W3CDTF">2011-08-01T06:04:30Z</dcterms:modified>
  <cp:revision>1</cp:revision>
  <dc:title>Blue Modern Data Analysis Presentation</dc:title>
</cp:coreProperties>
</file>